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85" r:id="rId5"/>
    <p:sldId id="257" r:id="rId6"/>
    <p:sldId id="286" r:id="rId7"/>
    <p:sldId id="299" r:id="rId8"/>
    <p:sldId id="287" r:id="rId9"/>
    <p:sldId id="288" r:id="rId10"/>
    <p:sldId id="289" r:id="rId11"/>
    <p:sldId id="290" r:id="rId12"/>
    <p:sldId id="291" r:id="rId13"/>
    <p:sldId id="298" r:id="rId14"/>
    <p:sldId id="283" r:id="rId15"/>
    <p:sldId id="294" r:id="rId16"/>
    <p:sldId id="293" r:id="rId17"/>
    <p:sldId id="295" r:id="rId18"/>
    <p:sldId id="296" r:id="rId19"/>
    <p:sldId id="297" r:id="rId20"/>
  </p:sldIdLst>
  <p:sldSz cx="9144000" cy="5143500" type="screen16x9"/>
  <p:notesSz cx="6858000" cy="9144000"/>
  <p:embeddedFontLst>
    <p:embeddedFont>
      <p:font typeface="Libre Baskerville" panose="02000000000000000000"/>
      <p:regular r:id="rId24"/>
    </p:embeddedFont>
    <p:embeddedFont>
      <p:font typeface="Roboto" panose="02000000000000000000"/>
      <p:regular r:id="rId25"/>
    </p:embeddedFont>
    <p:embeddedFont>
      <p:font typeface="Abel" panose="02000506030000020004"/>
      <p:regular r:id="rId26"/>
    </p:embeddedFont>
    <p:embeddedFont>
      <p:font typeface="Arial Narrow" panose="020B0606020202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630"/>
    <a:srgbClr val="0D0E09"/>
    <a:srgbClr val="3A3B36"/>
    <a:srgbClr val="928477"/>
    <a:srgbClr val="C9B4A1"/>
    <a:srgbClr val="028002"/>
    <a:srgbClr val="E6A4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 autoAdjust="0"/>
    <p:restoredTop sz="94188" autoAdjust="0"/>
  </p:normalViewPr>
  <p:slideViewPr>
    <p:cSldViewPr snapToGrid="0">
      <p:cViewPr varScale="1">
        <p:scale>
          <a:sx n="126" d="100"/>
          <a:sy n="126" d="100"/>
        </p:scale>
        <p:origin x="84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6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Abel" panose="02000506030000020004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 panose="020000000000000000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 panose="020000000000000000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 panose="020000000000000000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 panose="020000000000000000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 panose="020000000000000000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 panose="020000000000000000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 panose="020000000000000000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 panose="02000000000000000000"/>
              <a:buChar char="■"/>
              <a:defRPr sz="1300"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HEADER_1_3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5"/>
          <p:cNvSpPr txBox="1">
            <a:spLocks noGrp="1"/>
          </p:cNvSpPr>
          <p:nvPr>
            <p:ph type="title" idx="2" hasCustomPrompt="1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3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" name="Google Shape;88;p15"/>
          <p:cNvSpPr txBox="1">
            <a:spLocks noGrp="1"/>
          </p:cNvSpPr>
          <p:nvPr>
            <p:ph type="title" idx="4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5"/>
          <p:cNvSpPr txBox="1">
            <a:spLocks noGrp="1"/>
          </p:cNvSpPr>
          <p:nvPr>
            <p:ph type="title" idx="5" hasCustomPrompt="1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6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" name="Google Shape;91;p15"/>
          <p:cNvSpPr txBox="1">
            <a:spLocks noGrp="1"/>
          </p:cNvSpPr>
          <p:nvPr>
            <p:ph type="title" idx="7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>
            <a:spLocks noGrp="1"/>
          </p:cNvSpPr>
          <p:nvPr>
            <p:ph type="title" idx="8" hasCustomPrompt="1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9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" name="Google Shape;94;p15"/>
          <p:cNvSpPr txBox="1">
            <a:spLocks noGrp="1"/>
          </p:cNvSpPr>
          <p:nvPr>
            <p:ph type="title" idx="13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5"/>
          <p:cNvSpPr txBox="1">
            <a:spLocks noGrp="1"/>
          </p:cNvSpPr>
          <p:nvPr>
            <p:ph type="title" idx="14" hasCustomPrompt="1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3_1_1">
    <p:bg>
      <p:bgPr>
        <a:solidFill>
          <a:schemeClr val="l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_1_1_1">
    <p:bg>
      <p:bgPr>
        <a:solidFill>
          <a:schemeClr val="lt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 panose="02000000000000000000"/>
              <a:buNone/>
              <a:defRPr sz="2800" b="1">
                <a:solidFill>
                  <a:schemeClr val="dk2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○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■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○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■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○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429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 panose="02000000000000000000"/>
              <a:buChar char="■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>
            <a:spLocks noGrp="1"/>
          </p:cNvSpPr>
          <p:nvPr>
            <p:ph type="ctrTitle"/>
          </p:nvPr>
        </p:nvSpPr>
        <p:spPr>
          <a:xfrm>
            <a:off x="2015412" y="1509473"/>
            <a:ext cx="5113175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800" spc="300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奥匈帝国</a:t>
            </a:r>
            <a:endParaRPr sz="8800" spc="300" dirty="0">
              <a:solidFill>
                <a:schemeClr val="dk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820" y="387629"/>
            <a:ext cx="4125650" cy="38319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87891"/>
            <a:ext cx="4125650" cy="383198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6350" y="4219875"/>
            <a:ext cx="825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普鲁士（深蓝色）及其盟友（蓝色）的阵营</a:t>
            </a:r>
            <a:r>
              <a:rPr lang="zh-CN" altLang="en-US" sz="1400" b="1" dirty="0"/>
              <a:t>，</a:t>
            </a:r>
            <a:r>
              <a:rPr lang="zh-CN" altLang="en-US" dirty="0"/>
              <a:t>奥地利（红色）及其盟友（粉红色）的阵营，中立的国家以绿色表示。普鲁士在战后得到的领土</a:t>
            </a:r>
            <a:r>
              <a:rPr lang="zh-CN" altLang="en-US" sz="1400" b="1" dirty="0"/>
              <a:t>，</a:t>
            </a:r>
            <a:r>
              <a:rPr lang="zh-CN" altLang="en-US" dirty="0"/>
              <a:t>以浅蓝色表示。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56765" y="548640"/>
            <a:ext cx="400110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56875" y="549310"/>
            <a:ext cx="400110" cy="990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普奥战争前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82525" y="540014"/>
            <a:ext cx="400110" cy="999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普奥战争后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4000" y="548002"/>
            <a:ext cx="7716000" cy="4047496"/>
          </a:xfrm>
        </p:spPr>
        <p:txBody>
          <a:bodyPr/>
          <a:lstStyle/>
          <a:p>
            <a:pPr marL="146050" indent="0">
              <a:buNone/>
            </a:pPr>
            <a:r>
              <a:rPr lang="en-US" altLang="zh-CN" sz="2400" b="1" dirty="0">
                <a:latin typeface="Libre Baskerville" panose="02000000000000000000"/>
              </a:rPr>
              <a:t>3.</a:t>
            </a:r>
            <a:r>
              <a:rPr lang="zh-CN" altLang="en-US" sz="2400" b="1" dirty="0">
                <a:latin typeface="Libre Baskerville" panose="02000000000000000000"/>
              </a:rPr>
              <a:t>奥地利帝国的民族问题</a:t>
            </a:r>
            <a:endParaRPr lang="en-US" altLang="zh-CN" sz="2000" b="1" dirty="0">
              <a:latin typeface="Libre Baskerville" panose="02000000000000000000"/>
            </a:endParaRPr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         奥地利帝国是一个典型的多民族国家，其国内没有任何一个民族可以占据</a:t>
            </a:r>
            <a:r>
              <a:rPr lang="en-US" altLang="zh-CN" sz="2000" b="1" dirty="0"/>
              <a:t>50%</a:t>
            </a:r>
            <a:r>
              <a:rPr lang="zh-CN" altLang="en-US" sz="2000" b="1" dirty="0"/>
              <a:t>以上的人口。</a:t>
            </a:r>
            <a:endParaRPr lang="en-US" altLang="zh-CN" sz="20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en-US" altLang="zh-CN" sz="2000" b="1" dirty="0"/>
              <a:t>        </a:t>
            </a:r>
            <a:r>
              <a:rPr lang="zh-CN" altLang="en-US" sz="2000" b="1" dirty="0"/>
              <a:t>在奥地利帝国末期，民族主义思潮逐渐盛行。各地民族独立思想成熟且纠纷不断，发生了诸如</a:t>
            </a:r>
            <a:r>
              <a:rPr lang="en-US" altLang="zh-CN" sz="2000" b="1" dirty="0"/>
              <a:t>1848</a:t>
            </a:r>
            <a:r>
              <a:rPr lang="zh-CN" altLang="en-US" sz="2000" b="1" dirty="0"/>
              <a:t>匈牙利革命的起义，奥地利帝国在民族问题上举步维艰。</a:t>
            </a:r>
            <a:endParaRPr lang="en-US" altLang="zh-CN" sz="2000" b="1" dirty="0">
              <a:latin typeface="Libre Baskerville" panose="0200000000000000000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748" y="87690"/>
            <a:ext cx="6962504" cy="4968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79701" y="3645797"/>
            <a:ext cx="20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图中一个颜色代表一个民族，共标出</a:t>
            </a:r>
            <a:r>
              <a:rPr lang="en-US" altLang="zh-CN" dirty="0"/>
              <a:t>14</a:t>
            </a:r>
            <a:r>
              <a:rPr lang="zh-CN" altLang="en-US" dirty="0"/>
              <a:t>个民族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Roboto" panose="02000000000000000000"/>
                <a:sym typeface="Roboto" panose="02000000000000000000"/>
              </a:rPr>
              <a:t>奥匈帝国时期</a:t>
            </a:r>
            <a:endParaRPr lang="zh-CN" altLang="en-US" dirty="0">
              <a:latin typeface="Roboto" panose="02000000000000000000"/>
              <a:sym typeface="Roboto" panose="0200000000000000000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altLang="zh-CN" sz="2400" b="1" dirty="0"/>
              <a:t>1.</a:t>
            </a:r>
            <a:r>
              <a:rPr lang="zh-CN" altLang="en-US" sz="2400" b="1" dirty="0"/>
              <a:t>奥地利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匈牙利折衷方案</a:t>
            </a:r>
            <a:endParaRPr lang="en-US" altLang="zh-CN" sz="2400" b="1" dirty="0"/>
          </a:p>
          <a:p>
            <a:pPr marL="146050" indent="0">
              <a:buNone/>
            </a:pPr>
            <a:r>
              <a:rPr lang="en-US" altLang="zh-CN" sz="2000" b="1" dirty="0"/>
              <a:t>        1867</a:t>
            </a:r>
            <a:r>
              <a:rPr lang="zh-CN" altLang="en-US" sz="2000" b="1" dirty="0"/>
              <a:t>年，奥地利帝国接连在战争中失利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，因此境内各民族要求自治的声浪也日益高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涨。为避免帝国的分裂，奥地利皇帝弗朗茨</a:t>
            </a:r>
            <a:r>
              <a:rPr lang="en-US" altLang="zh-CN" sz="2000" b="1" dirty="0"/>
              <a:t>·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约瑟夫一世与匈牙利相妥协，建立奥匈二元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帝国。</a:t>
            </a:r>
            <a:endParaRPr lang="en-US" altLang="zh-CN" sz="2000" b="1" dirty="0"/>
          </a:p>
          <a:p>
            <a:pPr marL="146050" indent="0">
              <a:buNone/>
            </a:pPr>
            <a:endParaRPr lang="en-US" altLang="zh-CN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914" y="317470"/>
            <a:ext cx="2830355" cy="34870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03381" y="386110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奥匈帝国大国徽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560" y="3044807"/>
            <a:ext cx="2448879" cy="163258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00477" y="365066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奥匈帝国国旗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4000" y="501097"/>
            <a:ext cx="7716000" cy="4141306"/>
          </a:xfrm>
        </p:spPr>
        <p:txBody>
          <a:bodyPr/>
          <a:lstStyle/>
          <a:p>
            <a:pPr marL="146050" indent="0">
              <a:buNone/>
            </a:pPr>
            <a:r>
              <a:rPr lang="zh-CN" altLang="en-US" sz="2400" b="1" dirty="0"/>
              <a:t> </a:t>
            </a:r>
            <a:r>
              <a:rPr lang="en-US" altLang="zh-CN" sz="2400" b="1" dirty="0"/>
              <a:t>2.</a:t>
            </a:r>
            <a:r>
              <a:rPr lang="zh-CN" altLang="en-US" sz="2400" b="1" dirty="0"/>
              <a:t>奥匈帝国</a:t>
            </a:r>
            <a:r>
              <a:rPr lang="en-US" altLang="zh-CN" sz="2400" b="1" dirty="0">
                <a:latin typeface="Arial Narrow" panose="020B0606020202030204" pitchFamily="34" charset="0"/>
              </a:rPr>
              <a:t>(</a:t>
            </a:r>
            <a:r>
              <a:rPr lang="en-US" altLang="zh-CN" sz="2400" b="1" dirty="0" err="1">
                <a:latin typeface="Arial Narrow" panose="020B0606020202030204" pitchFamily="34" charset="0"/>
              </a:rPr>
              <a:t>Österreich-Ungarn</a:t>
            </a:r>
            <a:r>
              <a:rPr lang="en-US" altLang="zh-CN" sz="2400" b="1" dirty="0">
                <a:latin typeface="Arial Narrow" panose="020B0606020202030204" pitchFamily="34" charset="0"/>
              </a:rPr>
              <a:t>)</a:t>
            </a:r>
            <a:endParaRPr lang="en-US" altLang="zh-CN" sz="2400" b="1" dirty="0">
              <a:latin typeface="Arial Narrow" panose="020B0606020202030204" pitchFamily="34" charset="0"/>
            </a:endParaRPr>
          </a:p>
          <a:p>
            <a:pPr marL="146050" indent="0">
              <a:buNone/>
            </a:pPr>
            <a:r>
              <a:rPr lang="zh-CN" altLang="en-US" sz="2000" b="1" dirty="0"/>
              <a:t>        奥匈帝国是欧洲历史上的一个立宪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二元君主国，也是当时的世界列强。但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所谓的“奥匈帝国”，实质上是古老的哈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布斯堡王朝对于民族主义兴起的一种无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奈的让步。 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       奥匈帝国有三个不同的政府：匈牙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利政府、奥地利政府和一个位于皇帝之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下的中央政府。皇权理论上是至高的，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但实际上是有限的。</a:t>
            </a:r>
            <a:endParaRPr lang="en-US" altLang="zh-CN" sz="20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8774" y="501097"/>
            <a:ext cx="3353106" cy="339734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45612" y="4041321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1914</a:t>
            </a:r>
            <a:r>
              <a:rPr lang="zh-CN" altLang="en-US" dirty="0"/>
              <a:t>年的奥匈帝国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解体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altLang="zh-CN" sz="2400" b="1" dirty="0"/>
              <a:t>1.</a:t>
            </a:r>
            <a:r>
              <a:rPr lang="zh-CN" altLang="en-US" sz="2400" b="1" dirty="0"/>
              <a:t>解体</a:t>
            </a:r>
            <a:endParaRPr lang="en-US" altLang="zh-CN" sz="2400" b="1" dirty="0"/>
          </a:p>
          <a:p>
            <a:pPr marL="146050" indent="0">
              <a:buNone/>
            </a:pPr>
            <a:r>
              <a:rPr lang="zh-CN" altLang="en-US" sz="2000" b="1" dirty="0"/>
              <a:t>        </a:t>
            </a:r>
            <a:r>
              <a:rPr lang="en-US" altLang="zh-CN" sz="2000" b="1" dirty="0"/>
              <a:t>1914</a:t>
            </a:r>
            <a:r>
              <a:rPr lang="zh-CN" altLang="en-US" sz="2000" b="1" dirty="0"/>
              <a:t>年，萨拉热窝事件爆发，事件中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皇太子被塞尔维亚极端民族主义者刺杀，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引发了一战。</a:t>
            </a:r>
            <a:endParaRPr lang="en-US" altLang="zh-CN" sz="2000" b="1" dirty="0"/>
          </a:p>
          <a:p>
            <a:pPr marL="146050" indent="0">
              <a:buNone/>
            </a:pPr>
            <a:r>
              <a:rPr lang="en-US" altLang="zh-CN" sz="2000" b="1" dirty="0"/>
              <a:t>        </a:t>
            </a:r>
            <a:r>
              <a:rPr lang="zh-CN" altLang="en-US" sz="2000" b="1" dirty="0"/>
              <a:t>在一战中，奥匈帝国的民族矛盾不断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激化，大量饱含来自具有分离情绪民族的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士兵部队迅速丧失战斗力，拒战，投降和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哗变称为家常便饭。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        它于</a:t>
            </a:r>
            <a:r>
              <a:rPr lang="en-US" altLang="zh-CN" sz="2000" b="1" dirty="0"/>
              <a:t>1918</a:t>
            </a:r>
            <a:r>
              <a:rPr lang="zh-CN" altLang="en-US" sz="2000" b="1" dirty="0"/>
              <a:t>年战败并瓦解，其领土被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多个国家继承或吞并。</a:t>
            </a:r>
            <a:endParaRPr lang="en-US" altLang="zh-CN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8068" y="333149"/>
            <a:ext cx="2804432" cy="4477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4000" y="550096"/>
            <a:ext cx="7716000" cy="4043307"/>
          </a:xfrm>
        </p:spPr>
        <p:txBody>
          <a:bodyPr/>
          <a:lstStyle/>
          <a:p>
            <a:pPr marL="146050" indent="0">
              <a:buNone/>
            </a:pPr>
            <a:r>
              <a:rPr lang="en-US" altLang="zh-CN" sz="2400" b="1" dirty="0"/>
              <a:t>2.</a:t>
            </a:r>
            <a:r>
              <a:rPr lang="zh-CN" altLang="en-US" sz="2400" b="1" dirty="0"/>
              <a:t>解体后遗留问题</a:t>
            </a:r>
            <a:endParaRPr lang="en-US" altLang="zh-CN" sz="2400" b="1" dirty="0"/>
          </a:p>
          <a:p>
            <a:pPr marL="146050" indent="0">
              <a:buNone/>
            </a:pPr>
            <a:r>
              <a:rPr lang="zh-CN" altLang="en-US" sz="2000" b="1" dirty="0"/>
              <a:t>        奥匈帝国的解体，不但无助解决当地的民族问题，反而使这个地区的局势更不稳定。奥匈分裂出的国家民族疆界的划分极其混乱不堪。</a:t>
            </a:r>
            <a:endParaRPr lang="en-US" altLang="zh-CN" sz="2000" b="1" dirty="0"/>
          </a:p>
          <a:p>
            <a:pPr marL="146050" indent="0">
              <a:buNone/>
            </a:pPr>
            <a:r>
              <a:rPr lang="zh-CN" altLang="en-US" sz="2000" b="1" dirty="0"/>
              <a:t>        事实上，很多国家虽然从奥匈帝国获得了独立，但都无法再与之前的奥匈相提并论。加之很多国家刚独立，民族主义的气焰正浓，为本国争取利益而不择手段，结果这些不稳定的局势成为了法西斯主义渗入的源头，也让今后的东欧和巴尔干问题埋下更多祸根，战争与混乱从此笼罩着此地。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984" y="-51942"/>
            <a:ext cx="2625679" cy="3441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26110" cy="514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10" y="3399299"/>
            <a:ext cx="2625679" cy="17442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t="-315"/>
          <a:stretch>
            <a:fillRect/>
          </a:stretch>
        </p:blipFill>
        <p:spPr>
          <a:xfrm>
            <a:off x="5690507" y="-61232"/>
            <a:ext cx="3453493" cy="5204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4000" y="671443"/>
            <a:ext cx="7716000" cy="368700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00" y="0"/>
            <a:ext cx="7716000" cy="5129122"/>
          </a:xfrm>
          <a:prstGeom prst="rect">
            <a:avLst/>
          </a:prstGeom>
          <a:effectLst/>
        </p:spPr>
      </p:pic>
      <p:sp>
        <p:nvSpPr>
          <p:cNvPr id="6" name="文本框 5"/>
          <p:cNvSpPr txBox="1"/>
          <p:nvPr/>
        </p:nvSpPr>
        <p:spPr>
          <a:xfrm>
            <a:off x="3437715" y="379055"/>
            <a:ext cx="2332691" cy="743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愿世界和平</a:t>
            </a:r>
            <a:endParaRPr lang="zh-CN" altLang="en-US" sz="3200" b="1" spc="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429926" y="1591375"/>
            <a:ext cx="3382904" cy="365700"/>
          </a:xfrm>
        </p:spPr>
        <p:txBody>
          <a:bodyPr/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神圣罗马帝国时期</a:t>
            </a:r>
            <a:endParaRPr lang="zh-CN" altLang="en-US" sz="2400" dirty="0"/>
          </a:p>
        </p:txBody>
      </p:sp>
      <p:sp>
        <p:nvSpPr>
          <p:cNvPr id="33" name="标题 32"/>
          <p:cNvSpPr>
            <a:spLocks noGrp="1"/>
          </p:cNvSpPr>
          <p:nvPr>
            <p:ph type="title" idx="4"/>
          </p:nvPr>
        </p:nvSpPr>
        <p:spPr>
          <a:xfrm>
            <a:off x="1429926" y="3290150"/>
            <a:ext cx="2399201" cy="365700"/>
          </a:xfrm>
        </p:spPr>
        <p:txBody>
          <a:bodyPr/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奥匈帝国时期</a:t>
            </a:r>
            <a:endParaRPr lang="zh-CN" altLang="en-US" sz="2400" dirty="0"/>
          </a:p>
        </p:txBody>
      </p:sp>
      <p:sp>
        <p:nvSpPr>
          <p:cNvPr id="37" name="标题 36"/>
          <p:cNvSpPr>
            <a:spLocks noGrp="1"/>
          </p:cNvSpPr>
          <p:nvPr>
            <p:ph type="title" idx="7"/>
          </p:nvPr>
        </p:nvSpPr>
        <p:spPr>
          <a:xfrm>
            <a:off x="5408920" y="1591375"/>
            <a:ext cx="2745407" cy="365700"/>
          </a:xfrm>
        </p:spPr>
        <p:txBody>
          <a:bodyPr/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奥地利帝国时期</a:t>
            </a:r>
            <a:endParaRPr lang="zh-CN" altLang="en-US" sz="2400" dirty="0"/>
          </a:p>
        </p:txBody>
      </p:sp>
      <p:sp>
        <p:nvSpPr>
          <p:cNvPr id="41" name="标题 40"/>
          <p:cNvSpPr>
            <a:spLocks noGrp="1"/>
          </p:cNvSpPr>
          <p:nvPr>
            <p:ph type="title" idx="13"/>
          </p:nvPr>
        </p:nvSpPr>
        <p:spPr>
          <a:xfrm>
            <a:off x="5408920" y="3290150"/>
            <a:ext cx="2399201" cy="365700"/>
          </a:xfrm>
        </p:spPr>
        <p:txBody>
          <a:bodyPr/>
          <a:lstStyle/>
          <a:p>
            <a:r>
              <a:rPr lang="en-US" altLang="zh-CN" sz="2400" dirty="0"/>
              <a:t>4.</a:t>
            </a:r>
            <a:r>
              <a:rPr lang="zh-CN" altLang="en-US" sz="2400" dirty="0"/>
              <a:t>解体</a:t>
            </a:r>
            <a:endParaRPr lang="zh-CN" altLang="en-US" sz="2400" dirty="0"/>
          </a:p>
        </p:txBody>
      </p:sp>
      <p:sp>
        <p:nvSpPr>
          <p:cNvPr id="45" name="标题 44"/>
          <p:cNvSpPr>
            <a:spLocks noGrp="1"/>
          </p:cNvSpPr>
          <p:nvPr>
            <p:ph type="title" idx="15"/>
          </p:nvPr>
        </p:nvSpPr>
        <p:spPr>
          <a:xfrm>
            <a:off x="4081382" y="604585"/>
            <a:ext cx="2169000" cy="365700"/>
          </a:xfrm>
        </p:spPr>
        <p:txBody>
          <a:bodyPr/>
          <a:lstStyle/>
          <a:p>
            <a:r>
              <a:rPr lang="zh-CN" altLang="en-US" sz="3200" dirty="0"/>
              <a:t>历史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 dirty="0"/>
              <a:t>神圣罗马帝国时期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altLang="zh-CN" sz="2400" dirty="0"/>
              <a:t>1.</a:t>
            </a:r>
            <a:r>
              <a:rPr lang="zh-CN" altLang="en-US" sz="2400" b="1" dirty="0"/>
              <a:t>神圣罗马帝国</a:t>
            </a:r>
            <a:r>
              <a:rPr lang="en-US" altLang="zh-CN" sz="2400" b="1" dirty="0">
                <a:latin typeface="Arial Narrow" panose="020B0606020202030204" pitchFamily="34" charset="0"/>
              </a:rPr>
              <a:t>(</a:t>
            </a:r>
            <a:r>
              <a:rPr lang="en-US" altLang="zh-CN" sz="2400" b="1" dirty="0" err="1">
                <a:latin typeface="Arial Narrow" panose="020B0606020202030204" pitchFamily="34" charset="0"/>
              </a:rPr>
              <a:t>Heiliges</a:t>
            </a:r>
            <a:r>
              <a:rPr lang="en-US" altLang="zh-CN" sz="2400" b="1" dirty="0">
                <a:latin typeface="Arial Narrow" panose="020B0606020202030204" pitchFamily="34" charset="0"/>
              </a:rPr>
              <a:t> </a:t>
            </a:r>
            <a:r>
              <a:rPr lang="en-US" altLang="zh-CN" sz="2400" b="1" dirty="0" err="1">
                <a:latin typeface="Arial Narrow" panose="020B0606020202030204" pitchFamily="34" charset="0"/>
              </a:rPr>
              <a:t>Römisches</a:t>
            </a:r>
            <a:r>
              <a:rPr lang="en-US" altLang="zh-CN" sz="2400" b="1" dirty="0">
                <a:latin typeface="Arial Narrow" panose="020B0606020202030204" pitchFamily="34" charset="0"/>
              </a:rPr>
              <a:t> Reich)</a:t>
            </a:r>
            <a:endParaRPr lang="en-US" altLang="zh-CN" sz="2400" b="1" dirty="0"/>
          </a:p>
          <a:p>
            <a:pPr marL="146050" indent="0">
              <a:buNone/>
            </a:pPr>
            <a:endParaRPr lang="en-US" altLang="zh-CN" sz="20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公元</a:t>
            </a:r>
            <a:r>
              <a:rPr lang="en-US" altLang="zh-CN" sz="2000" b="1" dirty="0"/>
              <a:t>926</a:t>
            </a:r>
            <a:r>
              <a:rPr lang="zh-CN" altLang="en-US" sz="2000" b="1" dirty="0"/>
              <a:t>年</a:t>
            </a:r>
            <a:r>
              <a:rPr lang="en-US" altLang="zh-CN" sz="2000" b="1" dirty="0"/>
              <a:t>~</a:t>
            </a:r>
            <a:r>
              <a:rPr lang="zh-CN" altLang="en-US" sz="2000" b="1" dirty="0"/>
              <a:t>公元</a:t>
            </a:r>
            <a:r>
              <a:rPr lang="en-US" altLang="zh-CN" sz="2000" b="1" dirty="0"/>
              <a:t>1806</a:t>
            </a:r>
            <a:r>
              <a:rPr lang="zh-CN" altLang="en-US" sz="2000" b="1" dirty="0"/>
              <a:t>年</a:t>
            </a:r>
            <a:endParaRPr lang="en-US" altLang="zh-CN" sz="20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位于中欧</a:t>
            </a:r>
            <a:endParaRPr lang="en-US" altLang="zh-CN" sz="20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自</a:t>
            </a:r>
            <a:r>
              <a:rPr lang="en-US" altLang="zh-CN" sz="2000" b="1" dirty="0"/>
              <a:t>1356</a:t>
            </a:r>
            <a:r>
              <a:rPr lang="zh-CN" altLang="en-US" sz="2000" b="1" dirty="0"/>
              <a:t>年颁布</a:t>
            </a:r>
            <a:r>
              <a:rPr lang="en-US" altLang="zh-CN" sz="2000" b="1" dirty="0"/>
              <a:t>《</a:t>
            </a:r>
            <a:r>
              <a:rPr lang="zh-CN" altLang="en-US" sz="2000" b="1" dirty="0"/>
              <a:t>金玺诏书</a:t>
            </a:r>
            <a:r>
              <a:rPr lang="en-US" altLang="zh-CN" sz="2000" b="1" dirty="0"/>
              <a:t>》</a:t>
            </a:r>
            <a:r>
              <a:rPr lang="zh-CN" altLang="en-US" sz="2000" b="1" dirty="0"/>
              <a:t>后，皇帝</a:t>
            </a:r>
            <a:endParaRPr lang="en-US" altLang="zh-CN" sz="20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由帝国内七大选帝侯选举产生</a:t>
            </a:r>
            <a:endParaRPr lang="zh-CN" altLang="en-US" sz="20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9241" y="1667276"/>
            <a:ext cx="3281498" cy="22970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01294" y="4124086"/>
            <a:ext cx="197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神圣罗马帝国鼎盛版图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714000" y="689610"/>
            <a:ext cx="7716000" cy="3588365"/>
          </a:xfrm>
        </p:spPr>
        <p:txBody>
          <a:bodyPr numCol="1"/>
          <a:lstStyle/>
          <a:p>
            <a:pPr marL="146050" indent="0">
              <a:buNone/>
            </a:pPr>
            <a:r>
              <a:rPr lang="en-US" altLang="zh-CN" sz="2400" b="1" dirty="0"/>
              <a:t>2.</a:t>
            </a:r>
            <a:r>
              <a:rPr lang="zh-CN" altLang="en-US" sz="2400" b="1" dirty="0"/>
              <a:t>哈布斯堡王朝的奥地利公国</a:t>
            </a:r>
            <a:r>
              <a:rPr lang="en-US" altLang="zh-CN" sz="2400" b="1" dirty="0">
                <a:latin typeface="Arial Narrow" panose="020B0606020202030204" pitchFamily="34" charset="0"/>
              </a:rPr>
              <a:t>(</a:t>
            </a:r>
            <a:r>
              <a:rPr lang="en-US" altLang="zh-CN" sz="2400" b="1" dirty="0" err="1">
                <a:latin typeface="Arial Narrow" panose="020B0606020202030204" pitchFamily="34" charset="0"/>
              </a:rPr>
              <a:t>Herzogtum</a:t>
            </a:r>
            <a:r>
              <a:rPr lang="en-US" altLang="zh-CN" sz="2400" b="1" dirty="0">
                <a:latin typeface="Arial Narrow" panose="020B0606020202030204" pitchFamily="34" charset="0"/>
              </a:rPr>
              <a:t> </a:t>
            </a:r>
            <a:r>
              <a:rPr lang="en-US" altLang="zh-CN" sz="2400" b="1" dirty="0" err="1">
                <a:latin typeface="Arial Narrow" panose="020B0606020202030204" pitchFamily="34" charset="0"/>
              </a:rPr>
              <a:t>Österreich</a:t>
            </a:r>
            <a:r>
              <a:rPr lang="en-US" altLang="zh-CN" sz="2400" b="1" dirty="0">
                <a:latin typeface="Arial Narrow" panose="020B0606020202030204" pitchFamily="34" charset="0"/>
              </a:rPr>
              <a:t>)</a:t>
            </a:r>
            <a:r>
              <a:rPr lang="zh-CN" altLang="en-US" sz="2400" b="1" dirty="0"/>
              <a:t>和奥地利大公国</a:t>
            </a:r>
            <a:r>
              <a:rPr lang="en-US" altLang="zh-CN" sz="2400" b="1" dirty="0">
                <a:latin typeface="Arial Narrow" panose="020B0606020202030204" pitchFamily="34" charset="0"/>
              </a:rPr>
              <a:t>(</a:t>
            </a:r>
            <a:r>
              <a:rPr lang="en-US" altLang="zh-CN" sz="2400" b="1" dirty="0" err="1">
                <a:latin typeface="Arial Narrow" panose="020B0606020202030204" pitchFamily="34" charset="0"/>
              </a:rPr>
              <a:t>Erzherzogtum</a:t>
            </a:r>
            <a:r>
              <a:rPr lang="en-US" altLang="zh-CN" sz="2400" b="1" dirty="0">
                <a:latin typeface="Arial Narrow" panose="020B0606020202030204" pitchFamily="34" charset="0"/>
              </a:rPr>
              <a:t> </a:t>
            </a:r>
            <a:r>
              <a:rPr lang="en-US" altLang="zh-CN" sz="2400" b="1" dirty="0" err="1">
                <a:latin typeface="Arial Narrow" panose="020B0606020202030204" pitchFamily="34" charset="0"/>
              </a:rPr>
              <a:t>Österreich</a:t>
            </a:r>
            <a:r>
              <a:rPr lang="en-US" altLang="zh-CN" sz="2400" b="1" dirty="0">
                <a:latin typeface="Arial Narrow" panose="020B0606020202030204" pitchFamily="34" charset="0"/>
              </a:rPr>
              <a:t>)</a:t>
            </a:r>
            <a:endParaRPr lang="en-US" altLang="zh-CN" sz="2400" b="1" dirty="0">
              <a:latin typeface="Arial Narrow" panose="020B0606020202030204" pitchFamily="34" charset="0"/>
            </a:endParaRPr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        奥地利是神罗的一个诸侯国。</a:t>
            </a:r>
            <a:r>
              <a:rPr lang="en-US" altLang="zh-CN" sz="2000" b="1" dirty="0"/>
              <a:t>1278</a:t>
            </a:r>
            <a:r>
              <a:rPr lang="zh-CN" altLang="en-US" sz="2000" b="1" dirty="0"/>
              <a:t>年，哈布斯堡王朝继承了奥地利，它对奥地利的掌控一直延续到</a:t>
            </a:r>
            <a:r>
              <a:rPr lang="en-US" altLang="zh-CN" sz="2000" b="1" dirty="0"/>
              <a:t>1918</a:t>
            </a:r>
            <a:r>
              <a:rPr lang="zh-CN" altLang="en-US" sz="2000" b="1" dirty="0"/>
              <a:t>年。</a:t>
            </a:r>
            <a:endParaRPr lang="en-US" altLang="zh-CN" sz="20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        在此期间，奥地利的统治范围不断地扩大，并在</a:t>
            </a:r>
            <a:r>
              <a:rPr lang="en-US" altLang="zh-CN" sz="2000" b="1" dirty="0"/>
              <a:t>1358</a:t>
            </a:r>
            <a:r>
              <a:rPr lang="zh-CN" altLang="en-US" sz="2000" b="1" dirty="0"/>
              <a:t>年自称为奥地利大公国。在</a:t>
            </a:r>
            <a:r>
              <a:rPr lang="en-US" altLang="zh-CN" sz="2000" b="1" dirty="0"/>
              <a:t>1438</a:t>
            </a:r>
            <a:r>
              <a:rPr lang="zh-CN" altLang="en-US" sz="2000" b="1" dirty="0"/>
              <a:t>年成为神罗皇帝，此后一直把持皇位，直至帝国灭亡。</a:t>
            </a:r>
            <a:endParaRPr lang="en-US" altLang="zh-CN" sz="2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6504" y="374457"/>
            <a:ext cx="3386326" cy="3960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74004" y="439013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哈布斯堡家族的纹章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977549" y="1233777"/>
            <a:ext cx="4572000" cy="3454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哈布斯堡家族曾出任和宣称的头衔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:</a:t>
            </a:r>
            <a:endParaRPr lang="en-US" altLang="zh-CN" sz="1100" b="1" dirty="0">
              <a:solidFill>
                <a:schemeClr val="dk2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endParaRPr lang="en-US" altLang="zh-CN" sz="500" b="1" dirty="0">
              <a:solidFill>
                <a:schemeClr val="dk2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皇帝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: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神圣罗马皇帝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奥地利皇帝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墨西哥皇帝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(3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个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)</a:t>
            </a:r>
            <a:endParaRPr lang="en-US" altLang="zh-CN" sz="1100" b="1" dirty="0">
              <a:solidFill>
                <a:schemeClr val="dk2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endParaRPr lang="en-US" altLang="zh-CN" sz="500" b="1" dirty="0">
              <a:solidFill>
                <a:schemeClr val="dk2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: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罗马人的国王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德意志国王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西班牙国王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意大利国王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卡斯蒂利亚国王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阿拉贡国王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莱昂国王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西西里国王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那不勒斯国王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纳瓦拉国王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匈牙利国王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耶路撒冷国王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波希米亚国王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克罗地亚国王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达尔马提亚国王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波兰国王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葡萄牙国王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加里西亚和洛多梅里亚国王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英格兰国王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爱尔兰国王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法兰西国王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(21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个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)</a:t>
            </a:r>
            <a:endParaRPr lang="en-US" altLang="zh-CN" sz="1100" b="1" dirty="0">
              <a:solidFill>
                <a:schemeClr val="dk2"/>
              </a:solidFill>
              <a:latin typeface="Arial" panose="020B0604020202020204" pitchFamily="34" charset="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endParaRPr lang="en-US" altLang="zh-CN" sz="500" b="1" dirty="0">
              <a:solidFill>
                <a:schemeClr val="dk2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大公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: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立陶宛大公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特兰西瓦尼亚大公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奥地利大公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(3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个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)</a:t>
            </a:r>
            <a:endParaRPr lang="en-US" altLang="zh-CN" sz="1100" b="1" dirty="0">
              <a:solidFill>
                <a:schemeClr val="dk2"/>
              </a:solidFill>
              <a:latin typeface="Arial" panose="020B0604020202020204" pitchFamily="34" charset="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endParaRPr lang="en-US" altLang="zh-CN" sz="500" b="1" dirty="0">
              <a:solidFill>
                <a:schemeClr val="dk2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: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卢森堡公爵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帕尔马公爵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摩德纳公爵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米兰公爵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海尔德公爵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施蒂里亚公爵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卡尼奥拉公爵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符腾堡公爵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安茹公爵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波旁公爵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勃艮第公爵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洛林公爵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卢卡公爵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奥尔良公爵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(14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个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)</a:t>
            </a:r>
            <a:endParaRPr lang="en-US" altLang="zh-CN" sz="1100" b="1" dirty="0">
              <a:solidFill>
                <a:schemeClr val="dk2"/>
              </a:solidFill>
              <a:latin typeface="Arial" panose="020B0604020202020204" pitchFamily="34" charset="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endParaRPr lang="en-US" altLang="zh-CN" sz="500" b="1" dirty="0">
              <a:solidFill>
                <a:schemeClr val="dk2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伯爵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: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泽兰伯爵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巴塞罗那伯爵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哈布斯堡伯爵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勃艮第伯爵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(4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个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)</a:t>
            </a:r>
            <a:endParaRPr lang="en-US" altLang="zh-CN" sz="1100" b="1" dirty="0">
              <a:solidFill>
                <a:schemeClr val="dk2"/>
              </a:solidFill>
              <a:latin typeface="Arial" panose="020B0604020202020204" pitchFamily="34" charset="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endParaRPr lang="en-US" altLang="zh-CN" sz="500" b="1" dirty="0">
              <a:solidFill>
                <a:schemeClr val="dk2"/>
              </a:solidFill>
              <a:latin typeface="Arial" panose="020B0604020202020204" pitchFamily="34" charset="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共计</a:t>
            </a:r>
            <a:r>
              <a:rPr lang="en-US" altLang="zh-CN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45</a:t>
            </a:r>
            <a:r>
              <a:rPr lang="zh-CN" altLang="en-US" sz="1100" b="1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Roboto" panose="02000000000000000000"/>
              </a:rPr>
              <a:t>个</a:t>
            </a:r>
            <a:endParaRPr lang="en-US" altLang="zh-CN" sz="1100" b="1" dirty="0">
              <a:solidFill>
                <a:schemeClr val="dk2"/>
              </a:solidFill>
              <a:latin typeface="Arial" panose="020B0604020202020204" pitchFamily="34" charset="0"/>
              <a:cs typeface="Arial" panose="020B0604020202020204" pitchFamily="34" charset="0"/>
              <a:sym typeface="Roboto" panose="02000000000000000000"/>
            </a:endParaRPr>
          </a:p>
          <a:p>
            <a:pPr marL="146050">
              <a:lnSpc>
                <a:spcPct val="115000"/>
              </a:lnSpc>
              <a:buClr>
                <a:schemeClr val="dk2"/>
              </a:buClr>
              <a:buSzPts val="1300"/>
            </a:pPr>
            <a:endParaRPr lang="zh-CN" altLang="en-US" sz="1200" b="1" dirty="0">
              <a:solidFill>
                <a:schemeClr val="dk2"/>
              </a:solidFill>
              <a:latin typeface="Arial" panose="020B0604020202020204" pitchFamily="34" charset="0"/>
              <a:cs typeface="Arial" panose="020B0604020202020204" pitchFamily="34" charset="0"/>
              <a:sym typeface="Roboto" panose="0200000000000000000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7549" y="626930"/>
            <a:ext cx="435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dk2"/>
                </a:solidFill>
                <a:latin typeface="Roboto" panose="02000000000000000000"/>
                <a:ea typeface="Roboto" panose="02000000000000000000"/>
                <a:sym typeface="Roboto" panose="02000000000000000000"/>
              </a:rPr>
              <a:t>3.</a:t>
            </a:r>
            <a:r>
              <a:rPr lang="zh-CN" altLang="en-US" sz="2400" b="1" dirty="0">
                <a:solidFill>
                  <a:schemeClr val="dk2"/>
                </a:solidFill>
                <a:latin typeface="+mj-lt"/>
                <a:sym typeface="Roboto" panose="02000000000000000000"/>
              </a:rPr>
              <a:t>哈布斯堡王朝</a:t>
            </a:r>
            <a:r>
              <a:rPr lang="en-US" altLang="zh-CN" sz="2400" b="1" dirty="0">
                <a:solidFill>
                  <a:schemeClr val="dk2"/>
                </a:solidFill>
                <a:latin typeface="Arial Narrow" panose="020B0606020202030204" pitchFamily="34" charset="0"/>
                <a:ea typeface="Roboto" panose="02000000000000000000"/>
                <a:sym typeface="Roboto" panose="02000000000000000000"/>
              </a:rPr>
              <a:t>(Haus Habsburg)</a:t>
            </a:r>
            <a:endParaRPr lang="zh-CN" altLang="en-US" sz="2400" b="1" dirty="0">
              <a:solidFill>
                <a:schemeClr val="dk2"/>
              </a:solidFill>
              <a:latin typeface="Arial Narrow" panose="020B0606020202030204" pitchFamily="34" charset="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51949" b="21912"/>
          <a:stretch>
            <a:fillRect/>
          </a:stretch>
        </p:blipFill>
        <p:spPr>
          <a:xfrm>
            <a:off x="5380587" y="462914"/>
            <a:ext cx="3214773" cy="38184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/>
          <a:srcRect l="2954" t="3707" r="78135" b="66343"/>
          <a:stretch>
            <a:fillRect/>
          </a:stretch>
        </p:blipFill>
        <p:spPr>
          <a:xfrm>
            <a:off x="548640" y="462914"/>
            <a:ext cx="3612216" cy="418147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575560" y="2007870"/>
            <a:ext cx="643890" cy="7772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2575560" y="480059"/>
            <a:ext cx="2805027" cy="15278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575560" y="2785110"/>
            <a:ext cx="2805027" cy="14962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006765" y="4411980"/>
            <a:ext cx="389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图中红色及间条红部分</a:t>
            </a:r>
            <a:r>
              <a:rPr lang="en-US" altLang="zh-CN" dirty="0"/>
              <a:t>,</a:t>
            </a:r>
            <a:r>
              <a:rPr lang="zh-CN" altLang="en-US" dirty="0"/>
              <a:t>为</a:t>
            </a:r>
            <a:r>
              <a:rPr lang="en-US" altLang="zh-CN" dirty="0"/>
              <a:t>13</a:t>
            </a:r>
            <a:r>
              <a:rPr lang="zh-CN" altLang="en-US" dirty="0"/>
              <a:t>世纪奥地利的领土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726352" y="2351603"/>
            <a:ext cx="213360" cy="220147"/>
          </a:xfrm>
          <a:prstGeom prst="rect">
            <a:avLst/>
          </a:prstGeom>
          <a:solidFill>
            <a:srgbClr val="028002"/>
          </a:solidFill>
          <a:ln>
            <a:solidFill>
              <a:srgbClr val="028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43805" y="2310140"/>
            <a:ext cx="3605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图中      色部分</a:t>
            </a:r>
            <a:r>
              <a:rPr lang="en-US" altLang="zh-CN" dirty="0"/>
              <a:t>,</a:t>
            </a:r>
            <a:r>
              <a:rPr lang="zh-CN" altLang="en-US" dirty="0"/>
              <a:t>为</a:t>
            </a:r>
            <a:r>
              <a:rPr lang="en-US" altLang="zh-CN" dirty="0"/>
              <a:t>1789</a:t>
            </a:r>
            <a:r>
              <a:rPr lang="zh-CN" altLang="en-US" dirty="0"/>
              <a:t>年时奥地利的领土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410" y="355797"/>
            <a:ext cx="4374191" cy="4431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奥地利帝国时期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altLang="zh-CN" sz="2400" b="1" dirty="0"/>
              <a:t>1.</a:t>
            </a:r>
            <a:r>
              <a:rPr lang="zh-CN" altLang="en-US" sz="2400" b="1" dirty="0"/>
              <a:t>神圣罗马帝国的毁灭</a:t>
            </a:r>
            <a:endParaRPr lang="en-US" altLang="zh-CN" sz="24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dirty="0"/>
              <a:t>        </a:t>
            </a:r>
            <a:r>
              <a:rPr lang="en-US" altLang="zh-CN" sz="2000" b="1" dirty="0"/>
              <a:t>1789</a:t>
            </a:r>
            <a:r>
              <a:rPr lang="zh-CN" altLang="en-US" sz="2000" b="1" dirty="0"/>
              <a:t>年，法国大革命爆发。为防止共和思潮的传播，神罗皇帝与欧洲各君主国结盟，组建反法同盟，以武力保卫法国的君主制，而在</a:t>
            </a:r>
            <a:r>
              <a:rPr lang="en-US" altLang="zh-CN" sz="2000" b="1" dirty="0"/>
              <a:t>1800</a:t>
            </a:r>
            <a:r>
              <a:rPr lang="zh-CN" altLang="en-US" sz="2000" b="1" dirty="0"/>
              <a:t>年因拿破仑发动雾月政变暂缓。</a:t>
            </a:r>
            <a:endParaRPr lang="en-US" altLang="zh-CN" sz="20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en-US" altLang="zh-CN" sz="2000" b="1" dirty="0"/>
              <a:t>        1804</a:t>
            </a:r>
            <a:r>
              <a:rPr lang="zh-CN" altLang="en-US" sz="2000" b="1" dirty="0"/>
              <a:t>年，拿破仑称帝。</a:t>
            </a:r>
            <a:r>
              <a:rPr lang="en-US" altLang="zh-CN" sz="2000" b="1" dirty="0"/>
              <a:t>1805</a:t>
            </a:r>
            <a:r>
              <a:rPr lang="zh-CN" altLang="en-US" sz="2000" b="1" dirty="0"/>
              <a:t>年，反法同盟再次组建，结果在三皇会战大败而归，神罗皇帝的帝号被迫被放弃，仅保留奥地利帝国的帝号。神圣罗马帝国正式灭亡。</a:t>
            </a:r>
            <a:endParaRPr lang="en-US" altLang="zh-CN" sz="20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79" y="476771"/>
            <a:ext cx="7927040" cy="404060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71753" y="416985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三皇会战中的拿破仑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5140" y="578731"/>
            <a:ext cx="7716000" cy="3986038"/>
          </a:xfrm>
        </p:spPr>
        <p:txBody>
          <a:bodyPr/>
          <a:lstStyle/>
          <a:p>
            <a:pPr marL="146050" indent="0">
              <a:buNone/>
            </a:pPr>
            <a:r>
              <a:rPr lang="en-US" altLang="zh-CN" sz="2400" b="1" dirty="0">
                <a:latin typeface="Libre Baskerville" panose="02000000000000000000"/>
                <a:sym typeface="Libre Baskerville" panose="02000000000000000000"/>
              </a:rPr>
              <a:t>2.</a:t>
            </a:r>
            <a:r>
              <a:rPr lang="zh-CN" altLang="en-US" sz="2400" b="1" dirty="0">
                <a:latin typeface="Libre Baskerville" panose="02000000000000000000"/>
                <a:sym typeface="Libre Baskerville" panose="02000000000000000000"/>
              </a:rPr>
              <a:t>奥地利帝国</a:t>
            </a:r>
            <a:r>
              <a:rPr lang="en-US" altLang="zh-CN" sz="2400" b="1" dirty="0">
                <a:latin typeface="Arial Narrow" panose="020B0606020202030204" pitchFamily="34" charset="0"/>
                <a:sym typeface="Libre Baskerville" panose="02000000000000000000"/>
              </a:rPr>
              <a:t>(</a:t>
            </a:r>
            <a:r>
              <a:rPr lang="en-US" altLang="zh-CN" sz="2400" b="1" dirty="0" err="1">
                <a:latin typeface="Arial Narrow" panose="020B0606020202030204" pitchFamily="34" charset="0"/>
              </a:rPr>
              <a:t>Kaisertum</a:t>
            </a:r>
            <a:r>
              <a:rPr lang="en-US" altLang="zh-CN" sz="2400" b="1" dirty="0">
                <a:latin typeface="Arial Narrow" panose="020B0606020202030204" pitchFamily="34" charset="0"/>
              </a:rPr>
              <a:t> </a:t>
            </a:r>
            <a:r>
              <a:rPr lang="en-US" altLang="zh-CN" sz="2400" b="1" dirty="0" err="1">
                <a:latin typeface="Arial Narrow" panose="020B0606020202030204" pitchFamily="34" charset="0"/>
              </a:rPr>
              <a:t>Österreich</a:t>
            </a:r>
            <a:r>
              <a:rPr lang="en-US" altLang="zh-CN" sz="2400" b="1" dirty="0">
                <a:latin typeface="Arial Narrow" panose="020B0606020202030204" pitchFamily="34" charset="0"/>
                <a:sym typeface="Libre Baskerville" panose="02000000000000000000"/>
              </a:rPr>
              <a:t>)</a:t>
            </a:r>
            <a:endParaRPr lang="en-US" altLang="zh-CN" sz="2400" b="1" dirty="0">
              <a:latin typeface="Arial Narrow" panose="020B0606020202030204" pitchFamily="34" charset="0"/>
              <a:sym typeface="Libre Baskerville" panose="02000000000000000000"/>
            </a:endParaRPr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        奥地利帝国是</a:t>
            </a:r>
            <a:r>
              <a:rPr lang="en-US" altLang="zh-CN" sz="2000" b="1" dirty="0"/>
              <a:t>1804</a:t>
            </a:r>
            <a:r>
              <a:rPr lang="zh-CN" altLang="en-US" sz="2000" b="1" dirty="0"/>
              <a:t>年至</a:t>
            </a:r>
            <a:r>
              <a:rPr lang="en-US" altLang="zh-CN" sz="2000" b="1" dirty="0"/>
              <a:t>1867</a:t>
            </a:r>
            <a:r>
              <a:rPr lang="zh-CN" altLang="en-US" sz="2000" b="1" dirty="0"/>
              <a:t>年间的绝对君</a:t>
            </a:r>
            <a:endParaRPr lang="en-US" altLang="zh-CN" sz="20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主制的中央集权国家，为当时欧洲的列强。神罗</a:t>
            </a:r>
            <a:endParaRPr lang="en-US" altLang="zh-CN" sz="20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解体后，单方面代表了所有德意志诸国。</a:t>
            </a:r>
            <a:r>
              <a:rPr lang="en-US" altLang="zh-CN" sz="2000" b="1" dirty="0"/>
              <a:t>1866</a:t>
            </a:r>
            <a:r>
              <a:rPr lang="zh-CN" altLang="en-US" sz="2000" b="1" dirty="0"/>
              <a:t>年</a:t>
            </a:r>
            <a:endParaRPr lang="en-US" altLang="zh-CN" sz="20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奥地利帝国，在普奥战争中被普鲁士（德意志诸</a:t>
            </a:r>
            <a:endParaRPr lang="en-US" altLang="zh-CN" sz="2000" b="1" dirty="0"/>
          </a:p>
          <a:p>
            <a:pPr marL="146050" indent="0">
              <a:lnSpc>
                <a:spcPct val="150000"/>
              </a:lnSpc>
              <a:buNone/>
            </a:pPr>
            <a:r>
              <a:rPr lang="zh-CN" altLang="en-US" sz="2000" b="1" dirty="0"/>
              <a:t>国中另一个强国）打败后，放弃了德国的代表权。</a:t>
            </a:r>
            <a:endParaRPr lang="en-US" altLang="zh-CN" sz="20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5243" y="1096508"/>
            <a:ext cx="2470861" cy="250367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19708" y="3642672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1815</a:t>
            </a:r>
            <a:r>
              <a:rPr lang="zh-CN" altLang="en-US" dirty="0"/>
              <a:t>年的奥地利帝国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2036</Words>
  <Application>WPS 演示</Application>
  <PresentationFormat>全屏显示(16:9)</PresentationFormat>
  <Paragraphs>127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Arial</vt:lpstr>
      <vt:lpstr>Libre Baskerville</vt:lpstr>
      <vt:lpstr>Roboto</vt:lpstr>
      <vt:lpstr>Abel</vt:lpstr>
      <vt:lpstr>Roboto Condensed Light</vt:lpstr>
      <vt:lpstr>Arial Narrow</vt:lpstr>
      <vt:lpstr>微软雅黑</vt:lpstr>
      <vt:lpstr>Arial Unicode MS</vt:lpstr>
      <vt:lpstr>Generation of '27 by Slidesgo</vt:lpstr>
      <vt:lpstr>奥匈帝国</vt:lpstr>
      <vt:lpstr>奥匈帝国历史</vt:lpstr>
      <vt:lpstr>神圣罗马帝国时期</vt:lpstr>
      <vt:lpstr>PowerPoint 演示文稿</vt:lpstr>
      <vt:lpstr>PowerPoint 演示文稿</vt:lpstr>
      <vt:lpstr>PowerPoint 演示文稿</vt:lpstr>
      <vt:lpstr>PowerPoint 演示文稿</vt:lpstr>
      <vt:lpstr>奥地利帝国时期</vt:lpstr>
      <vt:lpstr>PowerPoint 演示文稿</vt:lpstr>
      <vt:lpstr>PowerPoint 演示文稿</vt:lpstr>
      <vt:lpstr>PowerPoint 演示文稿</vt:lpstr>
      <vt:lpstr>奥匈帝国时期</vt:lpstr>
      <vt:lpstr>PowerPoint 演示文稿</vt:lpstr>
      <vt:lpstr>解体</vt:lpstr>
      <vt:lpstr>PowerPoint 演示文稿</vt:lpstr>
      <vt:lpstr>PowerPoint 演示文稿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奥匈帝国</dc:title>
  <dc:creator>孟梁栋</dc:creator>
  <cp:keywords>七二班</cp:keywords>
  <dc:subject>笑草说</dc:subject>
  <cp:category>演讲</cp:category>
  <cp:lastModifiedBy>Administrator</cp:lastModifiedBy>
  <cp:revision>20</cp:revision>
  <dcterms:created xsi:type="dcterms:W3CDTF">2022-03-14T06:00:37Z</dcterms:created>
  <dcterms:modified xsi:type="dcterms:W3CDTF">2022-03-14T06:02:43Z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E5D94D3C0A654466B501F44DD821D92B</vt:lpwstr>
  </property>
  <property fmtid="{D5CDD505-2E9C-101B-9397-08002B2CF9AE}" pid="3" name="KSOProductBuildVer">
    <vt:lpwstr>2052-11.1.0.11115</vt:lpwstr>
  </property>
</Properties>
</file>